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77"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28329" y="1036583"/>
            <a:ext cx="10993549" cy="1475013"/>
          </a:xfrm>
        </p:spPr>
        <p:txBody>
          <a:bodyPr>
            <a:normAutofit fontScale="90000"/>
          </a:bodyPr>
          <a:lstStyle/>
          <a:p>
            <a:r>
              <a:rPr lang="en-US" dirty="0"/>
              <a:t>Psycholinguistics Course</a:t>
            </a:r>
            <a:br>
              <a:rPr lang="en-US" dirty="0"/>
            </a:br>
            <a:r>
              <a:rPr lang="en-US" dirty="0"/>
              <a:t>LECTURE </a:t>
            </a:r>
            <a:r>
              <a:rPr lang="en-US" dirty="0" smtClean="0"/>
              <a:t>1</a:t>
            </a:r>
            <a:br>
              <a:rPr lang="en-US" dirty="0" smtClean="0"/>
            </a:br>
            <a:r>
              <a:rPr lang="en-US" dirty="0" smtClean="0"/>
              <a:t>Culture in teaching English</a:t>
            </a:r>
            <a:r>
              <a:rPr lang="en-US" dirty="0"/>
              <a:t/>
            </a:r>
            <a:br>
              <a:rPr lang="en-US" dirty="0"/>
            </a:br>
            <a:endParaRPr lang="ar-SA" dirty="0"/>
          </a:p>
        </p:txBody>
      </p:sp>
      <p:sp>
        <p:nvSpPr>
          <p:cNvPr id="3" name="عنوان فرعي 2"/>
          <p:cNvSpPr>
            <a:spLocks noGrp="1"/>
          </p:cNvSpPr>
          <p:nvPr>
            <p:ph type="subTitle" idx="1"/>
          </p:nvPr>
        </p:nvSpPr>
        <p:spPr>
          <a:xfrm>
            <a:off x="581194" y="4023359"/>
            <a:ext cx="10993546" cy="2154803"/>
          </a:xfrm>
        </p:spPr>
        <p:txBody>
          <a:bodyPr>
            <a:normAutofit/>
          </a:bodyPr>
          <a:lstStyle/>
          <a:p>
            <a:r>
              <a:rPr lang="en-US" sz="3600" dirty="0"/>
              <a:t>INSTRUCTOR: Prof. </a:t>
            </a:r>
            <a:r>
              <a:rPr lang="en-US" sz="3600" dirty="0" err="1"/>
              <a:t>Hesham</a:t>
            </a:r>
            <a:r>
              <a:rPr lang="en-US" sz="3600" dirty="0"/>
              <a:t> </a:t>
            </a:r>
            <a:r>
              <a:rPr lang="en-US" sz="3600" dirty="0" err="1"/>
              <a:t>Hasan</a:t>
            </a:r>
            <a:endParaRPr lang="en-US" sz="3600" dirty="0"/>
          </a:p>
        </p:txBody>
      </p:sp>
      <p:pic>
        <p:nvPicPr>
          <p:cNvPr id="4" name="صورة 3"/>
          <p:cNvPicPr>
            <a:picLocks noChangeAspect="1"/>
          </p:cNvPicPr>
          <p:nvPr/>
        </p:nvPicPr>
        <p:blipFill>
          <a:blip r:embed="rId2"/>
          <a:stretch>
            <a:fillRect/>
          </a:stretch>
        </p:blipFill>
        <p:spPr>
          <a:xfrm>
            <a:off x="10673964" y="61954"/>
            <a:ext cx="1518036" cy="1518036"/>
          </a:xfrm>
          <a:prstGeom prst="rect">
            <a:avLst/>
          </a:prstGeom>
        </p:spPr>
      </p:pic>
      <p:pic>
        <p:nvPicPr>
          <p:cNvPr id="5" name="صورة 4"/>
          <p:cNvPicPr>
            <a:picLocks noChangeAspect="1"/>
          </p:cNvPicPr>
          <p:nvPr/>
        </p:nvPicPr>
        <p:blipFill>
          <a:blip r:embed="rId3"/>
          <a:stretch>
            <a:fillRect/>
          </a:stretch>
        </p:blipFill>
        <p:spPr>
          <a:xfrm>
            <a:off x="-36069" y="0"/>
            <a:ext cx="2127688" cy="1774090"/>
          </a:xfrm>
          <a:prstGeom prst="rect">
            <a:avLst/>
          </a:prstGeom>
        </p:spPr>
      </p:pic>
    </p:spTree>
    <p:extLst>
      <p:ext uri="{BB962C8B-B14F-4D97-AF65-F5344CB8AC3E}">
        <p14:creationId xmlns:p14="http://schemas.microsoft.com/office/powerpoint/2010/main" val="181452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definition of culture </a:t>
            </a:r>
            <a:endParaRPr lang="ar-SA" dirty="0"/>
          </a:p>
        </p:txBody>
      </p:sp>
      <p:sp>
        <p:nvSpPr>
          <p:cNvPr id="3" name="عنصر نائب للمحتوى 2"/>
          <p:cNvSpPr>
            <a:spLocks noGrp="1"/>
          </p:cNvSpPr>
          <p:nvPr>
            <p:ph idx="1"/>
          </p:nvPr>
        </p:nvSpPr>
        <p:spPr>
          <a:xfrm>
            <a:off x="509631" y="1568245"/>
            <a:ext cx="11029615" cy="4768944"/>
          </a:xfrm>
        </p:spPr>
        <p:txBody>
          <a:bodyPr>
            <a:normAutofit/>
          </a:bodyPr>
          <a:lstStyle/>
          <a:p>
            <a:pPr marL="0" indent="0" algn="l">
              <a:lnSpc>
                <a:spcPct val="200000"/>
              </a:lnSpc>
              <a:buNone/>
            </a:pPr>
            <a:r>
              <a:rPr lang="en-US" dirty="0" smtClean="0"/>
              <a:t>It is not an easy task to define culture. If we look up an old Webster’s Dictionary , we will find the following definitions of culture:</a:t>
            </a:r>
          </a:p>
          <a:p>
            <a:pPr marL="0" indent="0" algn="l">
              <a:lnSpc>
                <a:spcPct val="200000"/>
              </a:lnSpc>
              <a:buNone/>
            </a:pPr>
            <a:r>
              <a:rPr lang="en-US" dirty="0" smtClean="0"/>
              <a:t>1/ The civilization of soil</a:t>
            </a:r>
          </a:p>
          <a:p>
            <a:pPr marL="0" indent="0" algn="l">
              <a:lnSpc>
                <a:spcPct val="200000"/>
              </a:lnSpc>
              <a:buNone/>
            </a:pPr>
            <a:r>
              <a:rPr lang="en-US" dirty="0" smtClean="0"/>
              <a:t>2/ The training of mind</a:t>
            </a:r>
          </a:p>
          <a:p>
            <a:pPr marL="0" indent="0" algn="l">
              <a:lnSpc>
                <a:spcPct val="200000"/>
              </a:lnSpc>
              <a:buNone/>
            </a:pPr>
            <a:r>
              <a:rPr lang="en-US" dirty="0" smtClean="0"/>
              <a:t>3/ the totality of socially transmitted behavior patterns, arts, and beliefs</a:t>
            </a:r>
          </a:p>
          <a:p>
            <a:pPr marL="0" indent="0" algn="l">
              <a:lnSpc>
                <a:spcPct val="200000"/>
              </a:lnSpc>
              <a:buNone/>
            </a:pPr>
            <a:r>
              <a:rPr lang="en-US" dirty="0" smtClean="0"/>
              <a:t>4/ Ways of behavior of a given people </a:t>
            </a:r>
            <a:endParaRPr lang="ar-SA" dirty="0"/>
          </a:p>
        </p:txBody>
      </p:sp>
    </p:spTree>
    <p:extLst>
      <p:ext uri="{BB962C8B-B14F-4D97-AF65-F5344CB8AC3E}">
        <p14:creationId xmlns:p14="http://schemas.microsoft.com/office/powerpoint/2010/main" val="387976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culture do we  teach?</a:t>
            </a:r>
            <a:endParaRPr lang="ar-SA" dirty="0"/>
          </a:p>
        </p:txBody>
      </p:sp>
      <p:sp>
        <p:nvSpPr>
          <p:cNvPr id="3" name="عنصر نائب للمحتوى 2"/>
          <p:cNvSpPr>
            <a:spLocks noGrp="1"/>
          </p:cNvSpPr>
          <p:nvPr>
            <p:ph idx="1"/>
          </p:nvPr>
        </p:nvSpPr>
        <p:spPr/>
        <p:txBody>
          <a:bodyPr/>
          <a:lstStyle/>
          <a:p>
            <a:pPr marL="0" indent="0" algn="l">
              <a:lnSpc>
                <a:spcPct val="200000"/>
              </a:lnSpc>
              <a:buNone/>
            </a:pPr>
            <a:r>
              <a:rPr lang="en-US" dirty="0" smtClean="0"/>
              <a:t>Whenever civilization is included in school curricula in Europe and North America only “big C” elements of British and American culture are emphasized . These courses contain a lot of pieces of information and facts about history, geography, institutions, literature, art, and music. We have to recognize that the subject itself has broadened. “Big C” (achievement culture) remains as it was, but little “c” (behavior culture) has been broadened to include culturally-influenced beliefs and perceptions, especially as expressed through language.  </a:t>
            </a:r>
            <a:endParaRPr lang="ar-SA" dirty="0"/>
          </a:p>
        </p:txBody>
      </p:sp>
    </p:spTree>
    <p:extLst>
      <p:ext uri="{BB962C8B-B14F-4D97-AF65-F5344CB8AC3E}">
        <p14:creationId xmlns:p14="http://schemas.microsoft.com/office/powerpoint/2010/main" val="480850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OBJECTIVES OF TEACHING ACHIEVEMENT CULTURE</a:t>
            </a:r>
            <a:endParaRPr lang="ar-SA" dirty="0"/>
          </a:p>
        </p:txBody>
      </p:sp>
      <p:sp>
        <p:nvSpPr>
          <p:cNvPr id="3" name="عنصر نائب للمحتوى 2"/>
          <p:cNvSpPr>
            <a:spLocks noGrp="1"/>
          </p:cNvSpPr>
          <p:nvPr>
            <p:ph idx="1"/>
          </p:nvPr>
        </p:nvSpPr>
        <p:spPr/>
        <p:txBody>
          <a:bodyPr>
            <a:normAutofit/>
          </a:bodyPr>
          <a:lstStyle/>
          <a:p>
            <a:pPr marL="0" indent="0" algn="l">
              <a:buNone/>
            </a:pPr>
            <a:r>
              <a:rPr lang="en-US" sz="3200" dirty="0" smtClean="0"/>
              <a:t>1/</a:t>
            </a:r>
            <a:r>
              <a:rPr lang="en-US" sz="3200" dirty="0" err="1" smtClean="0"/>
              <a:t>Recognise</a:t>
            </a:r>
            <a:r>
              <a:rPr lang="en-US" sz="3200" dirty="0" smtClean="0"/>
              <a:t> and explain major geographical monuments</a:t>
            </a:r>
          </a:p>
          <a:p>
            <a:pPr marL="0" indent="0" algn="l">
              <a:buNone/>
            </a:pPr>
            <a:r>
              <a:rPr lang="en-US" sz="3200" dirty="0" smtClean="0"/>
              <a:t>2/ recognize and explain major historical events</a:t>
            </a:r>
          </a:p>
          <a:p>
            <a:pPr marL="0" indent="0" algn="l">
              <a:buNone/>
            </a:pPr>
            <a:r>
              <a:rPr lang="en-US" sz="3200" dirty="0" smtClean="0"/>
              <a:t>3/</a:t>
            </a:r>
            <a:r>
              <a:rPr lang="en-US" sz="3200" dirty="0" err="1" smtClean="0"/>
              <a:t>Recognise</a:t>
            </a:r>
            <a:r>
              <a:rPr lang="en-US" sz="3200" dirty="0" smtClean="0"/>
              <a:t> and explain major institutions</a:t>
            </a:r>
          </a:p>
          <a:p>
            <a:pPr marL="0" indent="0" algn="l">
              <a:buNone/>
            </a:pPr>
            <a:r>
              <a:rPr lang="en-US" sz="3200" dirty="0" smtClean="0"/>
              <a:t>4/ recognize and explain major artistic monuments </a:t>
            </a:r>
            <a:endParaRPr lang="ar-SA" sz="3200" dirty="0"/>
          </a:p>
        </p:txBody>
      </p:sp>
    </p:spTree>
    <p:extLst>
      <p:ext uri="{BB962C8B-B14F-4D97-AF65-F5344CB8AC3E}">
        <p14:creationId xmlns:p14="http://schemas.microsoft.com/office/powerpoint/2010/main" val="209666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Why to teach culture? </a:t>
            </a:r>
            <a:endParaRPr lang="ar-SA" dirty="0"/>
          </a:p>
        </p:txBody>
      </p:sp>
      <p:sp>
        <p:nvSpPr>
          <p:cNvPr id="3" name="عنصر نائب للمحتوى 2"/>
          <p:cNvSpPr>
            <a:spLocks noGrp="1"/>
          </p:cNvSpPr>
          <p:nvPr>
            <p:ph idx="1"/>
          </p:nvPr>
        </p:nvSpPr>
        <p:spPr/>
        <p:txBody>
          <a:bodyPr>
            <a:normAutofit/>
          </a:bodyPr>
          <a:lstStyle/>
          <a:p>
            <a:pPr marL="0" indent="0" algn="l">
              <a:lnSpc>
                <a:spcPct val="250000"/>
              </a:lnSpc>
              <a:buNone/>
            </a:pPr>
            <a:r>
              <a:rPr lang="en-US" sz="2000" b="1" dirty="0" smtClean="0"/>
              <a:t>In communicative language teaching, which is content-centered, inter-cultural and holistic , culture will provide the students with a lot of material which meets the requirements mentioned above.  We have to teach culture so that students can have information about culture facts and this way they can get familiar with the cognitive domain of culture.</a:t>
            </a:r>
            <a:endParaRPr lang="ar-SA" sz="2000" b="1" dirty="0"/>
          </a:p>
        </p:txBody>
      </p:sp>
    </p:spTree>
    <p:extLst>
      <p:ext uri="{BB962C8B-B14F-4D97-AF65-F5344CB8AC3E}">
        <p14:creationId xmlns:p14="http://schemas.microsoft.com/office/powerpoint/2010/main" val="67379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Goals of  teaching culture </a:t>
            </a:r>
            <a:endParaRPr lang="ar-SA" dirty="0"/>
          </a:p>
        </p:txBody>
      </p:sp>
      <p:sp>
        <p:nvSpPr>
          <p:cNvPr id="3" name="عنصر نائب للمحتوى 2"/>
          <p:cNvSpPr>
            <a:spLocks noGrp="1"/>
          </p:cNvSpPr>
          <p:nvPr>
            <p:ph idx="1"/>
          </p:nvPr>
        </p:nvSpPr>
        <p:spPr>
          <a:xfrm>
            <a:off x="581192" y="2180496"/>
            <a:ext cx="11029615" cy="4466794"/>
          </a:xfrm>
        </p:spPr>
        <p:txBody>
          <a:bodyPr>
            <a:normAutofit fontScale="92500" lnSpcReduction="10000"/>
          </a:bodyPr>
          <a:lstStyle/>
          <a:p>
            <a:pPr marL="0" indent="0" algn="l">
              <a:lnSpc>
                <a:spcPct val="200000"/>
              </a:lnSpc>
              <a:buNone/>
            </a:pPr>
            <a:r>
              <a:rPr lang="en-US" b="1" dirty="0" smtClean="0"/>
              <a:t>1/ To help students to develop an understanding of the fact that all people exhibit culturally-conditioned behaviors;</a:t>
            </a:r>
          </a:p>
          <a:p>
            <a:pPr marL="0" indent="0" algn="l">
              <a:lnSpc>
                <a:spcPct val="200000"/>
              </a:lnSpc>
              <a:buNone/>
            </a:pPr>
            <a:r>
              <a:rPr lang="en-US" b="1" dirty="0" smtClean="0"/>
              <a:t>2/ To help students to develop an understanding that social variables such as age, sex, social class , and place of residence influence the ways in which people speak and behave;</a:t>
            </a:r>
          </a:p>
          <a:p>
            <a:pPr marL="0" indent="0" algn="l">
              <a:lnSpc>
                <a:spcPct val="200000"/>
              </a:lnSpc>
              <a:buNone/>
            </a:pPr>
            <a:r>
              <a:rPr lang="en-US" b="1" dirty="0" smtClean="0"/>
              <a:t>3/ To help students to become more aware of conventional behavior in common situations in the target culture;</a:t>
            </a:r>
          </a:p>
          <a:p>
            <a:pPr marL="0" indent="0" algn="l">
              <a:lnSpc>
                <a:spcPct val="200000"/>
              </a:lnSpc>
              <a:buNone/>
            </a:pPr>
            <a:r>
              <a:rPr lang="en-US" b="1" dirty="0" smtClean="0"/>
              <a:t>4/ To help students to increase their awareness of the cultural connotations of words and phrases in the target language   </a:t>
            </a:r>
            <a:endParaRPr lang="ar-SA" b="1" dirty="0"/>
          </a:p>
        </p:txBody>
      </p:sp>
    </p:spTree>
    <p:extLst>
      <p:ext uri="{BB962C8B-B14F-4D97-AF65-F5344CB8AC3E}">
        <p14:creationId xmlns:p14="http://schemas.microsoft.com/office/powerpoint/2010/main" val="23872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importance of  teaching behavior culture (small c)</a:t>
            </a:r>
            <a:endParaRPr lang="ar-SA" dirty="0"/>
          </a:p>
        </p:txBody>
      </p:sp>
      <p:sp>
        <p:nvSpPr>
          <p:cNvPr id="3" name="عنصر نائب للمحتوى 2"/>
          <p:cNvSpPr>
            <a:spLocks noGrp="1"/>
          </p:cNvSpPr>
          <p:nvPr>
            <p:ph idx="1"/>
          </p:nvPr>
        </p:nvSpPr>
        <p:spPr/>
        <p:txBody>
          <a:bodyPr>
            <a:noAutofit/>
          </a:bodyPr>
          <a:lstStyle/>
          <a:p>
            <a:pPr marL="0" indent="0" algn="l">
              <a:lnSpc>
                <a:spcPct val="250000"/>
              </a:lnSpc>
              <a:buNone/>
            </a:pPr>
            <a:r>
              <a:rPr lang="en-US" sz="2000" b="1" dirty="0" smtClean="0"/>
              <a:t>There are two main reasons for putting a bit more emphases on teaching behavior culture than on teaching achievement culture . It is small “c” that students meet in the target country every minute and that is why we have to provide them with a taste of the lifestyle of the target nation . The other reason for familiarizing language learners with behavior culture is to help them how to survive in a foreign country.   </a:t>
            </a:r>
            <a:endParaRPr lang="ar-SA" sz="2000" b="1" dirty="0"/>
          </a:p>
        </p:txBody>
      </p:sp>
    </p:spTree>
    <p:extLst>
      <p:ext uri="{BB962C8B-B14F-4D97-AF65-F5344CB8AC3E}">
        <p14:creationId xmlns:p14="http://schemas.microsoft.com/office/powerpoint/2010/main" val="4233449553"/>
      </p:ext>
    </p:extLst>
  </p:cSld>
  <p:clrMapOvr>
    <a:masterClrMapping/>
  </p:clrMapOvr>
</p:sld>
</file>

<file path=ppt/theme/theme1.xml><?xml version="1.0" encoding="utf-8"?>
<a:theme xmlns:a="http://schemas.openxmlformats.org/drawingml/2006/main" name="المقسوم">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TM03457464[[fn=المقسوم]]</Template>
  <TotalTime>44</TotalTime>
  <Words>464</Words>
  <Application>Microsoft Office PowerPoint</Application>
  <PresentationFormat>ملء الشاشة</PresentationFormat>
  <Paragraphs>24</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Gill Sans MT</vt:lpstr>
      <vt:lpstr>Majalla UI</vt:lpstr>
      <vt:lpstr>Wingdings 2</vt:lpstr>
      <vt:lpstr>المقسوم</vt:lpstr>
      <vt:lpstr>Psycholinguistics Course LECTURE 1 Culture in teaching English </vt:lpstr>
      <vt:lpstr>The definition of culture </vt:lpstr>
      <vt:lpstr>What culture do we  teach?</vt:lpstr>
      <vt:lpstr>THE OBJECTIVES OF TEACHING ACHIEVEMENT CULTURE</vt:lpstr>
      <vt:lpstr>Why to teach culture? </vt:lpstr>
      <vt:lpstr>Goals of  teaching culture </vt:lpstr>
      <vt:lpstr>The importance of  teaching behavior culture (small 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Course LECTURE 1 Culture in teaching English</dc:title>
  <dc:creator>‏‏مستخدم Windows</dc:creator>
  <cp:lastModifiedBy>‏‏مستخدم Windows</cp:lastModifiedBy>
  <cp:revision>9</cp:revision>
  <dcterms:created xsi:type="dcterms:W3CDTF">2020-11-17T17:27:47Z</dcterms:created>
  <dcterms:modified xsi:type="dcterms:W3CDTF">2021-01-03T14:14:18Z</dcterms:modified>
</cp:coreProperties>
</file>